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1" r:id="rId2"/>
    <p:sldId id="257" r:id="rId3"/>
    <p:sldId id="272" r:id="rId4"/>
    <p:sldId id="280" r:id="rId5"/>
    <p:sldId id="271" r:id="rId6"/>
    <p:sldId id="273" r:id="rId7"/>
    <p:sldId id="277" r:id="rId8"/>
    <p:sldId id="276" r:id="rId9"/>
    <p:sldId id="275" r:id="rId10"/>
    <p:sldId id="274" r:id="rId11"/>
    <p:sldId id="279" r:id="rId12"/>
    <p:sldId id="283" r:id="rId13"/>
    <p:sldId id="281" r:id="rId14"/>
    <p:sldId id="292" r:id="rId15"/>
    <p:sldId id="293" r:id="rId16"/>
    <p:sldId id="264" r:id="rId17"/>
    <p:sldId id="284" r:id="rId18"/>
    <p:sldId id="285" r:id="rId19"/>
    <p:sldId id="286" r:id="rId20"/>
    <p:sldId id="288" r:id="rId21"/>
    <p:sldId id="287" r:id="rId22"/>
    <p:sldId id="289" r:id="rId23"/>
    <p:sldId id="290" r:id="rId24"/>
    <p:sldId id="29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1977" autoAdjust="0"/>
  </p:normalViewPr>
  <p:slideViewPr>
    <p:cSldViewPr snapToGrid="0">
      <p:cViewPr varScale="1">
        <p:scale>
          <a:sx n="78" d="100"/>
          <a:sy n="78" d="100"/>
        </p:scale>
        <p:origin x="1032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F1EB-D890-5B63-DDD5-8736F2F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269A9-705C-6754-468C-6FA2DD971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E64D7-FEE4-6140-0806-2C227C741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63734-B15D-1F0B-910D-010A01346F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6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18E60-F184-2F22-1CA5-A6297D817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1A925-25F5-D3E0-1E8C-50B42B4E1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380090-7AF5-7B10-F67F-4CD3C6C49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F4ABA-433F-CE9E-DB56-B30D338EC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16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DD084-289F-96BD-6640-AA7AB2C3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66A2F3-D67B-3F30-37A6-B16921482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026F7-CF18-A243-6AD6-F869CD869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CDFC0-9B29-32F1-FF3A-52B9D5D79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1278B-93C9-2505-6CDB-EC571BAA4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1699C-39F1-5BAE-CD13-468C4B461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5A3BE-6347-064F-A57D-2CD6A644D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BB459-5448-B173-3D0A-9D7BFC8094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4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901B6-7897-DEEC-6BFE-42F0AD0F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FB1B2A-FCA8-72DC-D33D-6CEC3BBE1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2AD5B-732E-0059-A467-57D0A8204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4B807-88DD-2478-0313-2267E57E1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70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4C975-A09E-BA2A-D47E-3FE6E8E5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27ABC-199E-6975-CD4A-74BA927D8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9119F-BA9C-658A-AD87-E3FAFB98D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1C13A-2DA3-F1BA-1985-73EDEF9FD4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3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E093-C1FC-7AF1-C324-4D9BAD19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ADCDC-2F3D-3BE7-46C8-7F4E5C997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74EA3-870C-ACD7-3093-55AC7AE0B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56207-6E33-1064-7061-C4852326F3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0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9E131-A179-80F5-85AA-1958A2C5C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36714-823D-CB30-38F6-6BCD67E1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E3CC6-477E-7D6F-B8D3-93B86D93B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DE2B1-975C-1CD3-14DD-0825EBD2A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41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4E135-3039-A32D-B569-B40304AC1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330A60-1547-71F1-AC0C-05915BBF5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CB192D-56E7-5F24-AE70-7B8C13FF7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FB9E5-3644-AA1D-D694-95F069B1D2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07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90FBC-3E76-93EC-AF04-772302EB4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7D68D-DCB5-3E75-EB54-4A7989462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6C249-335E-6634-447B-CEBA92330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D1D44-22EF-7A65-37D4-7A72F72FE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40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FC47-7FE2-8503-4C5B-640C065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A6A6C3-3C59-F85F-B2BE-DE884106B1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A41F9-15EB-DA1B-046A-3BFFDF805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D2903-B11B-A977-6015-A568BB2355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2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6/14/2025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6/14/2025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6/14/2025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6/14/2025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v1tech.com/shop/3d-scanning/metrology-hardware/optimscan-q12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v1tech.com/shop/3d-scanning/metrology-hardware/optimscan-5m-plus/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v1tech.com/shop/3d-scanning/einstar/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ore.creality.com/products/creality-raptor-pro-3d-scanner?official-website-pro-list=&amp;spm=..page_11974337.products_display_1.1&amp;spm_prev=..index.header_1.1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creality.com/products/creality-raptorx?official-website-pro-list=&amp;spm=..page_11974337.products_display_1.1&amp;spm_prev=..index.header_1.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ore.creality.com/products/otter-lite-3d-scanner?spm=..page_11974337.products_display_1.1&amp;spm_prev=..index.header_1.1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creality.com/products/cr-scan-ferret-se-3d-scanner?offcial-website-list-pro=&amp;spm=..page_11974337.products_display_1.1&amp;spm_prev=..index.header_1.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eality.com/products/creality-cr-scan-lizard-3d-scanner?spm=..page_11974337.products_display_1.1&amp;spm_prev=..index.header_1.1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v1tech.com/shop/3d-scanning/metrology-hardware/freescan-ue-pro/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v1tech.com/shop/3d-scanning/metrology-hardware/freescan-tr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v1tech.com/shop/3d-scanning/metrology-hardware/freescan-trak-prow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v1tech.com/shop/3d-scanning/metrology-hardware/freescan-trak-nova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v1tech.com/shop/3d-scanning/metrology-hardware/freescan-trak-pro2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3D-SCANNERS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4" y="5432564"/>
            <a:ext cx="9774371" cy="457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Presented By: Rishikesh More [712499013] Rushubah Shaha [712499014] Siddhant Shinde [712499017]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8F361-33ED-AA95-CC5B-50A180BA4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10C70-5FF6-A641-08C1-51B96EC1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OptimScan Q12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502E-7428-F960-63E0-225A7266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endParaRPr lang="en-IN" b="1" dirty="0"/>
          </a:p>
        </p:txBody>
      </p:sp>
      <p:pic>
        <p:nvPicPr>
          <p:cNvPr id="5124" name="Picture 4" descr="OptimScan Q12丨High-Precision 3D Inspection Scanner丨SHINING 3D">
            <a:extLst>
              <a:ext uri="{FF2B5EF4-FFF2-40B4-BE49-F238E27FC236}">
                <a16:creationId xmlns:a16="http://schemas.microsoft.com/office/drawing/2014/main" id="{62F57AF7-BD44-D472-7BAB-2057F482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17" y="2130412"/>
            <a:ext cx="3621617" cy="259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5D432-F2E5-DA66-92BF-4BE4BBC5B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159" y="1646238"/>
            <a:ext cx="6851657" cy="4144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20CFA-8368-FB98-1056-CE82470D9C61}"/>
              </a:ext>
            </a:extLst>
          </p:cNvPr>
          <p:cNvSpPr txBox="1"/>
          <p:nvPr/>
        </p:nvSpPr>
        <p:spPr>
          <a:xfrm>
            <a:off x="5648632" y="2875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6F3A6-6AB1-FE6B-BE8C-4A5A5E8EAFA4}"/>
              </a:ext>
            </a:extLst>
          </p:cNvPr>
          <p:cNvSpPr txBox="1"/>
          <p:nvPr/>
        </p:nvSpPr>
        <p:spPr>
          <a:xfrm>
            <a:off x="1572680" y="5179281"/>
            <a:ext cx="17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= $1000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96B67-8AEC-7202-E074-A9677B3733EF}"/>
              </a:ext>
            </a:extLst>
          </p:cNvPr>
          <p:cNvSpPr txBox="1"/>
          <p:nvPr/>
        </p:nvSpPr>
        <p:spPr>
          <a:xfrm>
            <a:off x="1865398" y="6275374"/>
            <a:ext cx="919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https://rev1tech.com/shop/3d-scanning/metrology-hardware/</a:t>
            </a:r>
            <a:r>
              <a:rPr lang="en-IN" sz="1400" dirty="0">
                <a:hlinkClick r:id="rId5"/>
              </a:rPr>
              <a:t>https://rev1tech.com/shop/3d-scanning/metrology-hardware/optimscan-q12/</a:t>
            </a:r>
            <a:r>
              <a:rPr lang="en-IN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6471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927F1-4512-2129-CAA8-722E2BB89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8251-C641-92E8-75DD-F354F1DC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OptimScan 5M Plus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D2A7-7882-AE8F-09ED-1C6B177CA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110113-DE6B-CB3A-9C8E-B291E984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67" y="2260600"/>
            <a:ext cx="2336800" cy="233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5A200F-3005-7C74-E074-5071A645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888" y="1981201"/>
            <a:ext cx="7464347" cy="3691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B5E42-371F-6DB6-A1CB-6A847C840C3E}"/>
              </a:ext>
            </a:extLst>
          </p:cNvPr>
          <p:cNvSpPr txBox="1"/>
          <p:nvPr/>
        </p:nvSpPr>
        <p:spPr>
          <a:xfrm>
            <a:off x="828765" y="5421868"/>
            <a:ext cx="248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= </a:t>
            </a:r>
            <a:r>
              <a:rPr lang="en-IN" dirty="0"/>
              <a:t>$1000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02A58-31B1-885F-EE78-716D5FD594B1}"/>
              </a:ext>
            </a:extLst>
          </p:cNvPr>
          <p:cNvSpPr txBox="1"/>
          <p:nvPr/>
        </p:nvSpPr>
        <p:spPr>
          <a:xfrm>
            <a:off x="1917291" y="6312469"/>
            <a:ext cx="850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https://rev1tech.com/shop/3d-scanning/metrology-hardware/</a:t>
            </a:r>
            <a:r>
              <a:rPr lang="en-IN" sz="1400" dirty="0">
                <a:hlinkClick r:id="rId5"/>
              </a:rPr>
              <a:t>https://rev1tech.com/shop/3d-scanning/metrology-hardware/optimscan-5m-plus/</a:t>
            </a:r>
            <a:r>
              <a:rPr lang="en-IN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943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17D5-F9A2-F4AC-DF06-64CC03A5A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7856-B970-ACBA-13E7-84997636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EINSTAR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2278-9935-AEDF-2CF8-9BC6C03ED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endParaRPr lang="en-IN" b="1" dirty="0"/>
          </a:p>
        </p:txBody>
      </p:sp>
      <p:pic>
        <p:nvPicPr>
          <p:cNvPr id="1026" name="Picture 2" descr="Shining 3D Einstar Handheld 3D Scanner with Detail-Oriented Enhancement  Technology Support Scanning Hair and Body, Up to 14FPS Scanning Speed High  Quality Collecting Data 3D Scanner for 3D Printer : Amazon.in: Office">
            <a:extLst>
              <a:ext uri="{FF2B5EF4-FFF2-40B4-BE49-F238E27FC236}">
                <a16:creationId xmlns:a16="http://schemas.microsoft.com/office/drawing/2014/main" id="{728A6A99-1045-C2C0-5692-7A1124A0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1"/>
            <a:ext cx="2686050" cy="369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2A778-A44C-5825-EFBF-69A16B20F2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9"/>
          <a:stretch>
            <a:fillRect/>
          </a:stretch>
        </p:blipFill>
        <p:spPr>
          <a:xfrm>
            <a:off x="4859867" y="1126067"/>
            <a:ext cx="6503368" cy="4810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D199CD-75E3-D235-7C1A-926AE1AED337}"/>
              </a:ext>
            </a:extLst>
          </p:cNvPr>
          <p:cNvSpPr txBox="1"/>
          <p:nvPr/>
        </p:nvSpPr>
        <p:spPr>
          <a:xfrm>
            <a:off x="1295400" y="5736621"/>
            <a:ext cx="297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Price = ₹ 1,25,000</a:t>
            </a:r>
          </a:p>
        </p:txBody>
      </p:sp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19502045-2521-7081-A4D5-27870607D5B1}"/>
              </a:ext>
            </a:extLst>
          </p:cNvPr>
          <p:cNvSpPr txBox="1"/>
          <p:nvPr/>
        </p:nvSpPr>
        <p:spPr>
          <a:xfrm>
            <a:off x="2802194" y="6390968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5"/>
              </a:rPr>
              <a:t>https://rev1tech.com/shop/3d-scanning/einstar/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3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F6842-6348-8FD5-0DBD-7B7B0E11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832F-FE6C-8833-CD82-424B39C9A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endParaRPr lang="en-IN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8E0260-EFED-A0A8-B708-88F987BE7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745424"/>
              </p:ext>
            </p:extLst>
          </p:nvPr>
        </p:nvGraphicFramePr>
        <p:xfrm>
          <a:off x="1295397" y="365761"/>
          <a:ext cx="9601204" cy="5573781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202945">
                  <a:extLst>
                    <a:ext uri="{9D8B030D-6E8A-4147-A177-3AD203B41FA5}">
                      <a16:colId xmlns:a16="http://schemas.microsoft.com/office/drawing/2014/main" val="3780791993"/>
                    </a:ext>
                  </a:extLst>
                </a:gridCol>
                <a:gridCol w="971734">
                  <a:extLst>
                    <a:ext uri="{9D8B030D-6E8A-4147-A177-3AD203B41FA5}">
                      <a16:colId xmlns:a16="http://schemas.microsoft.com/office/drawing/2014/main" val="2828553405"/>
                    </a:ext>
                  </a:extLst>
                </a:gridCol>
                <a:gridCol w="971734">
                  <a:extLst>
                    <a:ext uri="{9D8B030D-6E8A-4147-A177-3AD203B41FA5}">
                      <a16:colId xmlns:a16="http://schemas.microsoft.com/office/drawing/2014/main" val="3797733403"/>
                    </a:ext>
                  </a:extLst>
                </a:gridCol>
                <a:gridCol w="1510877">
                  <a:extLst>
                    <a:ext uri="{9D8B030D-6E8A-4147-A177-3AD203B41FA5}">
                      <a16:colId xmlns:a16="http://schemas.microsoft.com/office/drawing/2014/main" val="1559038588"/>
                    </a:ext>
                  </a:extLst>
                </a:gridCol>
                <a:gridCol w="971734">
                  <a:extLst>
                    <a:ext uri="{9D8B030D-6E8A-4147-A177-3AD203B41FA5}">
                      <a16:colId xmlns:a16="http://schemas.microsoft.com/office/drawing/2014/main" val="2693698873"/>
                    </a:ext>
                  </a:extLst>
                </a:gridCol>
                <a:gridCol w="971734">
                  <a:extLst>
                    <a:ext uri="{9D8B030D-6E8A-4147-A177-3AD203B41FA5}">
                      <a16:colId xmlns:a16="http://schemas.microsoft.com/office/drawing/2014/main" val="2200071971"/>
                    </a:ext>
                  </a:extLst>
                </a:gridCol>
                <a:gridCol w="971734">
                  <a:extLst>
                    <a:ext uri="{9D8B030D-6E8A-4147-A177-3AD203B41FA5}">
                      <a16:colId xmlns:a16="http://schemas.microsoft.com/office/drawing/2014/main" val="115314057"/>
                    </a:ext>
                  </a:extLst>
                </a:gridCol>
                <a:gridCol w="971734">
                  <a:extLst>
                    <a:ext uri="{9D8B030D-6E8A-4147-A177-3AD203B41FA5}">
                      <a16:colId xmlns:a16="http://schemas.microsoft.com/office/drawing/2014/main" val="3450814700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988766495"/>
                    </a:ext>
                  </a:extLst>
                </a:gridCol>
              </a:tblGrid>
              <a:tr h="5608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>
                          <a:effectLst/>
                        </a:rPr>
                        <a:t>Feature</a:t>
                      </a:r>
                      <a:endParaRPr lang="en-IN" sz="105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</a:rPr>
                        <a:t>FreeScan UE Pro Series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</a:rPr>
                        <a:t>FreeScan Trio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</a:rPr>
                        <a:t>FreeScan Trak ProW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</a:rPr>
                        <a:t>FreeScan Trak Nova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</a:rPr>
                        <a:t>FreeScan UE Nova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</a:rPr>
                        <a:t>FreeScan Trak Pro2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</a:rPr>
                        <a:t>OptimScan Q12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</a:rPr>
                        <a:t>OptimScan 5M Plus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2741055513"/>
                  </a:ext>
                </a:extLst>
              </a:tr>
              <a:tr h="4724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Light Source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Blue Laser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26/1/7/98 laser lines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Infrared LED (Trak) + TE25 lasers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TE Nova / UE Nova lasers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Not listed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TE25: cross/parallel/single lasers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Blue LED; 4 ×12.3 MP cameras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Blue LED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4111418627"/>
                  </a:ext>
                </a:extLst>
              </a:tr>
              <a:tr h="3115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Accuracy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0.02 mm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0.02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0.023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0.02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0.072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0.023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Large: 0.015 mm; Small: 0.005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0.015 / 0.01 / 0.005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2150522931"/>
                  </a:ext>
                </a:extLst>
              </a:tr>
              <a:tr h="6333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Volumetric Accuracy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0.02+0.03 mm/m (std); 0.02+0.015 mm/m (photo)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0.02+0.03 mm/m (std); 0.02+0.015 mm/m (photo)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VPG: 0.044+0.012 mm/m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Nova: 0.046+0.012 mm/m (12 m³)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0.072+0.012 mm/m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0.062 mm @9.6 m³; 0.072 mm @17.6 m³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—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1819511705"/>
                  </a:ext>
                </a:extLst>
              </a:tr>
              <a:tr h="3115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Max FOV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600×550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650×580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Up to 2600×2200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650×580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430×300 mm / 160×110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400×300 / 200×150 / 100×75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1924092603"/>
                  </a:ext>
                </a:extLst>
              </a:tr>
              <a:tr h="3115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Point Distance / Resolution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0.01–10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0.01–3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0.01–10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0.01–10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0.5–10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0.01–10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0.1 mm / 0.04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0.16 / 0.08 / 0.04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2249394543"/>
                  </a:ext>
                </a:extLst>
              </a:tr>
              <a:tr h="150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Scan Speed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Up to 3.46 M pts/s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Up to 3.01 M pts/s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5.5 M pts/s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6.14 M pts/s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4.6 M pts/s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Up to 3.07 M pts/s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≤1.5 s per scan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1710838370"/>
                  </a:ext>
                </a:extLst>
              </a:tr>
              <a:tr h="3115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Special Modes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Photogrammetry mode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Photogrammetry mode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High-speed (50 lines), detailed (7), deep (1)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High-speed, detailed, deep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High-speed, detailed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Large/small range optics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2514574226"/>
                  </a:ext>
                </a:extLst>
              </a:tr>
              <a:tr h="4724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Working Distance / Depth of Field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—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TE Nova: 170–550 mm; UE Nova: 800–3500 mm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2300 mm (300–2600 mm)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WD: 590 mm (large) / 210 mm (small)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126511489"/>
                  </a:ext>
                </a:extLst>
              </a:tr>
              <a:tr h="3115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Weight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840 g (Pro), 950 g (Pro2)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985 g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FreeTrak: 8.2 kg; TE25W: 1.47 kg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TE Nova: 1.2 kg; UE Nova: 1.6 kg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FreeTrak: 7.2 kg; TE25: 1.47 kg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3.5 kg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6.8 kg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747129267"/>
                  </a:ext>
                </a:extLst>
              </a:tr>
              <a:tr h="6333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Dimensions (mm)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298×103.5×74.5 (Pro2); 305.8×118.9×100.8 (Pro)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331×120×76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FreeTrak: 1079×237×110; TE25: 281×283×290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—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Same as Trak ProW/TE25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366×162×132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435×300×200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1267084594"/>
                  </a:ext>
                </a:extLst>
              </a:tr>
              <a:tr h="6333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Certifications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CE, FCC, ROHS, WEEE, KC, FDA, UKCA, IP50, TELEC, </a:t>
                      </a:r>
                      <a:r>
                        <a:rPr lang="en-IN" sz="900" kern="100" dirty="0" err="1">
                          <a:effectLst/>
                        </a:rPr>
                        <a:t>TiSAX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same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same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same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same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same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same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same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1825877340"/>
                  </a:ext>
                </a:extLst>
              </a:tr>
              <a:tr h="3115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Accuracy Certification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VDI/VDE 2634 (ISO 17025)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VDI/VDE 2634 (ISO 17025)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VDI/VDE 2634 Part 3 (ISO 17025)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VDI/VDE 2634 Part 3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same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VDI/VDE 2634 (ISO 17025)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>
                          <a:effectLst/>
                        </a:rPr>
                        <a:t>VDI/VDE 2634 Part 2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900" kern="100" dirty="0">
                          <a:effectLst/>
                        </a:rPr>
                        <a:t>VDI/VDE 2634 (ISO 17025)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325" marR="13325" marT="0" marB="0"/>
                </a:tc>
                <a:extLst>
                  <a:ext uri="{0D108BD9-81ED-4DB2-BD59-A6C34878D82A}">
                    <a16:rowId xmlns:a16="http://schemas.microsoft.com/office/drawing/2014/main" val="3967829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10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DEDE6-3FD2-A964-508F-0FEC25DC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3D Scanning Technologies</a:t>
            </a:r>
            <a:br>
              <a:rPr lang="en-IN" sz="2800" dirty="0"/>
            </a:b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DBFE-5272-0BB6-9977-CBA028EA3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99420"/>
            <a:ext cx="9601200" cy="4586748"/>
          </a:xfrm>
        </p:spPr>
        <p:txBody>
          <a:bodyPr>
            <a:normAutofit/>
          </a:bodyPr>
          <a:lstStyle/>
          <a:p>
            <a:r>
              <a:rPr lang="en-US" sz="1800" dirty="0"/>
              <a:t>This document compares three common light-based technologies used in 3D scanners: Infrared (IR), VCSEL Laser (UE Nova-style), and Blue LED. The comparison is based on technical criteria and use-case performance in 3D scanning applications.</a:t>
            </a:r>
            <a:endParaRPr lang="en-IN" sz="1800" dirty="0"/>
          </a:p>
          <a:p>
            <a:pPr marL="0" indent="0"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Ranking for 3D Scanning Applications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0"/>
            <a:r>
              <a:rPr lang="en-US" sz="1800" dirty="0"/>
              <a:t>1st - VCSEL Laser (UE Nova-style / Time-of-Flight): Highest accuracy, best surface handling, works in all lighting.</a:t>
            </a:r>
            <a:endParaRPr lang="en-IN" sz="1800" dirty="0"/>
          </a:p>
          <a:p>
            <a:pPr lvl="0"/>
            <a:r>
              <a:rPr lang="en-US" sz="1800" dirty="0"/>
              <a:t>2nd - Infrared (IR): Cost-effective, decent quality, but struggles with glossy/transparent objects.</a:t>
            </a:r>
            <a:endParaRPr lang="en-IN" sz="1800" dirty="0"/>
          </a:p>
          <a:p>
            <a:pPr lvl="0"/>
            <a:r>
              <a:rPr lang="en-US" sz="1800" dirty="0"/>
              <a:t>3rd - Blue LED: Suitable in controlled environments, weak in ambient or real-world settings</a:t>
            </a:r>
            <a:r>
              <a:rPr lang="en-US" dirty="0"/>
              <a:t>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78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6E16A-C368-41E5-54DF-550F3F84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Comparison Table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433EB1-7CC8-2F75-2ED8-6519402C98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870493"/>
              </p:ext>
            </p:extLst>
          </p:nvPr>
        </p:nvGraphicFramePr>
        <p:xfrm>
          <a:off x="963561" y="1347019"/>
          <a:ext cx="10323872" cy="47489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580968">
                  <a:extLst>
                    <a:ext uri="{9D8B030D-6E8A-4147-A177-3AD203B41FA5}">
                      <a16:colId xmlns:a16="http://schemas.microsoft.com/office/drawing/2014/main" val="1722350295"/>
                    </a:ext>
                  </a:extLst>
                </a:gridCol>
                <a:gridCol w="2580968">
                  <a:extLst>
                    <a:ext uri="{9D8B030D-6E8A-4147-A177-3AD203B41FA5}">
                      <a16:colId xmlns:a16="http://schemas.microsoft.com/office/drawing/2014/main" val="3777205442"/>
                    </a:ext>
                  </a:extLst>
                </a:gridCol>
                <a:gridCol w="2580968">
                  <a:extLst>
                    <a:ext uri="{9D8B030D-6E8A-4147-A177-3AD203B41FA5}">
                      <a16:colId xmlns:a16="http://schemas.microsoft.com/office/drawing/2014/main" val="3109012503"/>
                    </a:ext>
                  </a:extLst>
                </a:gridCol>
                <a:gridCol w="2580968">
                  <a:extLst>
                    <a:ext uri="{9D8B030D-6E8A-4147-A177-3AD203B41FA5}">
                      <a16:colId xmlns:a16="http://schemas.microsoft.com/office/drawing/2014/main" val="67020804"/>
                    </a:ext>
                  </a:extLst>
                </a:gridCol>
              </a:tblGrid>
              <a:tr h="474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Parameter</a:t>
                      </a:r>
                      <a:endParaRPr lang="en-IN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Infrared (IR)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VCSEL Laser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Blue LED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5660690"/>
                  </a:ext>
                </a:extLst>
              </a:tr>
              <a:tr h="474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Accuracy / Resolution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Medium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Very High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Medium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847653"/>
                  </a:ext>
                </a:extLst>
              </a:tr>
              <a:tr h="474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Depth Range</a:t>
                      </a:r>
                      <a:endParaRPr lang="en-IN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Medium (~1-3 m)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High (~5 m+)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Low (&lt;1 m)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607899"/>
                  </a:ext>
                </a:extLst>
              </a:tr>
              <a:tr h="474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Surface Compatibility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Poor with shiny/transparent</a:t>
                      </a:r>
                      <a:endParaRPr lang="en-IN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Better performance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Poor with dark/shiny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017657"/>
                  </a:ext>
                </a:extLst>
              </a:tr>
              <a:tr h="474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Eye Safety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Safe (Class 1)</a:t>
                      </a:r>
                      <a:endParaRPr lang="en-IN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Safe (Class 1)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Safe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439307"/>
                  </a:ext>
                </a:extLst>
              </a:tr>
              <a:tr h="474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Lighting Conditions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Works in dark/light</a:t>
                      </a:r>
                      <a:endParaRPr lang="en-IN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Best in all conditions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Affected by ambient light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071605"/>
                  </a:ext>
                </a:extLst>
              </a:tr>
              <a:tr h="474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Speed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Medium</a:t>
                      </a:r>
                      <a:endParaRPr lang="en-IN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Fastest</a:t>
                      </a:r>
                      <a:endParaRPr lang="en-IN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Slow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4634413"/>
                  </a:ext>
                </a:extLst>
              </a:tr>
              <a:tr h="474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Power Consumption</a:t>
                      </a:r>
                      <a:endParaRPr lang="en-IN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Low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Medium to High</a:t>
                      </a:r>
                      <a:endParaRPr lang="en-IN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Medium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1055079"/>
                  </a:ext>
                </a:extLst>
              </a:tr>
              <a:tr h="474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Cost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Low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High</a:t>
                      </a:r>
                      <a:endParaRPr lang="en-IN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Medium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7795163"/>
                  </a:ext>
                </a:extLst>
              </a:tr>
              <a:tr h="474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Integration in Devices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Easy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Optimized</a:t>
                      </a:r>
                      <a:endParaRPr lang="en-IN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Mangal" panose="02040503050203030202" pitchFamily="18" charset="0"/>
                        </a:rPr>
                        <a:t>Less optimal</a:t>
                      </a:r>
                      <a:endParaRPr lang="en-IN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595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5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D84A09B-FDBC-9B28-1F4F-E3E87AE0A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352849"/>
              </p:ext>
            </p:extLst>
          </p:nvPr>
        </p:nvGraphicFramePr>
        <p:xfrm>
          <a:off x="1295400" y="1646238"/>
          <a:ext cx="9601200" cy="1942533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45039288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50932350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07931823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93626808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0627192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62198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Scanner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Performance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Accuracy &amp; Features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Ease of Use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Cost-Effectiveness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Overall Rating (/10)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4070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FreeScan UE Pro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★★★★☆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4.5/5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4.7/5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High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8.5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85047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FreeScan Trio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★★★★★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5.0/5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4.8/5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 Medium-High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8.2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89718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FreeScan Trak ProW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★★★★★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5.0/5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4.5/5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Expensive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7.8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51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FreeScan Trak Nova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★★★★☆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4.8/5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4.6/5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Moderate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8.0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67779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FreeScan Trak Pro2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★★★★★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5.0/5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4.6/5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High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8.1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54801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FreeScan UE Nova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★★★★☆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4.6/5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4.6/5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Not disclosed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8.0 (Est.)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10527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OptimScan Q12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★★☆☆☆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3.0/5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4.0/5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Very High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6.5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22958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OptimScan 5M Plus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★★★★☆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4.8/5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4.3/5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Mid-High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7.8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269405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20B4103-D5EB-944B-120C-39DCB235C9A5}"/>
              </a:ext>
            </a:extLst>
          </p:cNvPr>
          <p:cNvSpPr txBox="1"/>
          <p:nvPr/>
        </p:nvSpPr>
        <p:spPr>
          <a:xfrm>
            <a:off x="1295400" y="3695451"/>
            <a:ext cx="9601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FreeScan UE Pro Series:</a:t>
            </a:r>
          </a:p>
          <a:p>
            <a:pPr>
              <a:buNone/>
            </a:pP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Great balance between price and professional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Suitable for industrial tasks like reverse engineering, quality inspection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Lightweight, easy to use, and reliable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Comes at a lower cost (~₹1.3–₹8.2 L) than high-end scanners, but delivers high-end accuracy (~0.02mm)</a:t>
            </a:r>
          </a:p>
        </p:txBody>
      </p:sp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0E53-2EE9-97DD-E95D-187FB82E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Creality 3D Scanners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EE6D-2D55-4288-26C0-A551E95E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Raptor &amp; Raptor Pro</a:t>
            </a:r>
          </a:p>
          <a:p>
            <a:r>
              <a:rPr lang="en-IN" dirty="0"/>
              <a:t>RaptorX</a:t>
            </a:r>
          </a:p>
          <a:p>
            <a:r>
              <a:rPr lang="en-IN" dirty="0"/>
              <a:t>Creality Otter Lite</a:t>
            </a:r>
          </a:p>
          <a:p>
            <a:r>
              <a:rPr lang="en-IN" dirty="0"/>
              <a:t>CR-Scan Ferret SE 3D Scanner</a:t>
            </a:r>
          </a:p>
          <a:p>
            <a:r>
              <a:rPr lang="en-IN" dirty="0"/>
              <a:t>CR-Scan Lizard 3D Scanner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80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F8EAF-5BD7-3C3D-2778-DAC2231BD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944A-E6EE-5316-99BF-1AFE1D3E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0653"/>
            <a:ext cx="9601200" cy="1142385"/>
          </a:xfrm>
        </p:spPr>
        <p:txBody>
          <a:bodyPr/>
          <a:lstStyle/>
          <a:p>
            <a:r>
              <a:rPr lang="en-IN" dirty="0"/>
              <a:t>Raptor &amp; Raptor Pro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04F0C-791E-11B2-3BB0-5B66845B2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06" y="1969282"/>
            <a:ext cx="1606608" cy="29194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6F5B0-A08C-542B-BD66-BBDB4809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58" y="1969282"/>
            <a:ext cx="1606608" cy="2919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CF553-897C-B60B-DF41-D684AB4AC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68" y="1443038"/>
            <a:ext cx="4857166" cy="4509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1E1053-4E45-CA20-622E-2379EB3EF212}"/>
              </a:ext>
            </a:extLst>
          </p:cNvPr>
          <p:cNvSpPr txBox="1"/>
          <p:nvPr/>
        </p:nvSpPr>
        <p:spPr>
          <a:xfrm>
            <a:off x="1981199" y="5414962"/>
            <a:ext cx="19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= 4,00,000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96F18-44E6-32EE-C8CA-25315B38CF7F}"/>
              </a:ext>
            </a:extLst>
          </p:cNvPr>
          <p:cNvSpPr txBox="1"/>
          <p:nvPr/>
        </p:nvSpPr>
        <p:spPr>
          <a:xfrm>
            <a:off x="1691148" y="6282813"/>
            <a:ext cx="7718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5"/>
              </a:rPr>
              <a:t>https://store.creality.com/products/creality-raptor-pro-3d-scanner?official-website-pro-list=&amp;</a:t>
            </a:r>
            <a:r>
              <a:rPr lang="en-IN" sz="1400" dirty="0" err="1">
                <a:hlinkClick r:id="rId5"/>
              </a:rPr>
              <a:t>spm</a:t>
            </a:r>
            <a:r>
              <a:rPr lang="en-IN" sz="1400" dirty="0">
                <a:hlinkClick r:id="rId5"/>
              </a:rPr>
              <a:t>=..page_11974337.products_display_1.1&amp;spm_prev=..index.header_1.1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31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0DA5A-7952-C8F8-AA60-52703C79F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D8A7-77FF-1064-61AE-46A7AA7C0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RaptorX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259177-7524-EAD6-F0D5-2066BD68E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087" y="2206046"/>
            <a:ext cx="2556180" cy="29278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591AE-A726-39FF-52D3-E4CC050C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5045"/>
            <a:ext cx="4241801" cy="4756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0447D0-9B10-35F0-0436-D13109079997}"/>
              </a:ext>
            </a:extLst>
          </p:cNvPr>
          <p:cNvSpPr txBox="1"/>
          <p:nvPr/>
        </p:nvSpPr>
        <p:spPr>
          <a:xfrm>
            <a:off x="1295400" y="5461780"/>
            <a:ext cx="244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Price = ₹ 4,85,799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0FA1A-E62D-4B34-B915-FF87C9CE653F}"/>
              </a:ext>
            </a:extLst>
          </p:cNvPr>
          <p:cNvSpPr txBox="1"/>
          <p:nvPr/>
        </p:nvSpPr>
        <p:spPr>
          <a:xfrm>
            <a:off x="2005780" y="6255825"/>
            <a:ext cx="8711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4"/>
              </a:rPr>
              <a:t>https://store.creality.com/products/</a:t>
            </a:r>
            <a:r>
              <a:rPr lang="en-IN" sz="1400" dirty="0" err="1">
                <a:hlinkClick r:id="rId4"/>
              </a:rPr>
              <a:t>creality-raptorx?official-website-pro-list</a:t>
            </a:r>
            <a:r>
              <a:rPr lang="en-IN" sz="1400" dirty="0">
                <a:hlinkClick r:id="rId4"/>
              </a:rPr>
              <a:t>=&amp;</a:t>
            </a:r>
            <a:r>
              <a:rPr lang="en-IN" sz="1400" dirty="0" err="1">
                <a:hlinkClick r:id="rId4"/>
              </a:rPr>
              <a:t>spm</a:t>
            </a:r>
            <a:r>
              <a:rPr lang="en-IN" sz="1400" dirty="0">
                <a:hlinkClick r:id="rId4"/>
              </a:rPr>
              <a:t>=..page_11974337.products_display_1.1&amp;spm_prev=..index.header_1.1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7186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79601"/>
            <a:ext cx="9601200" cy="3809999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3D scanners are devices that analyze real-world objects or environments to collect data on their shape and appearance (e.g., geometry, texture, and color). </a:t>
            </a:r>
          </a:p>
          <a:p>
            <a:pPr>
              <a:buClr>
                <a:srgbClr val="C00000"/>
              </a:buClr>
            </a:pPr>
            <a:r>
              <a:rPr lang="en-US" dirty="0"/>
              <a:t>The scanner captures this data and converts it into a digital 3D model, typically stored in file formats like STL (Stereolithography), OBJ, or PLY. </a:t>
            </a:r>
          </a:p>
          <a:p>
            <a:pPr>
              <a:buClr>
                <a:srgbClr val="C00000"/>
              </a:buClr>
            </a:pPr>
            <a:r>
              <a:rPr lang="en-US" dirty="0"/>
              <a:t>The STL file format is most commonly used in 3D printing and computer-aided design (CAD) because it represents the surface geometry of a 3D object using triangular facets. </a:t>
            </a:r>
          </a:p>
          <a:p>
            <a:pPr>
              <a:buClr>
                <a:srgbClr val="C00000"/>
              </a:buClr>
            </a:pPr>
            <a:r>
              <a:rPr lang="en-US" dirty="0"/>
              <a:t>STL files created from scanners can be edited in software like Blender, Mesh mixer, or SolidWorks, making them ideal for reverse engineering, rapid prototyping, or digital archiving.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A14DB-9B8E-85CF-CC21-3C2F2E6E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09723-9803-1ADB-6B95-2F0B76B8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Creality Otter Lite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0687B-FEC3-8A35-821D-3B9B0552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10095"/>
            <a:ext cx="2887133" cy="2962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59DBE-A258-F200-BD85-99625A76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60" y="431801"/>
            <a:ext cx="5466708" cy="3640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D4CBD-31E9-21C1-24C7-535D25964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760" y="4071003"/>
            <a:ext cx="4020258" cy="2427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876B6-1DAC-27B4-A282-DCAA2C93D696}"/>
              </a:ext>
            </a:extLst>
          </p:cNvPr>
          <p:cNvSpPr txBox="1"/>
          <p:nvPr/>
        </p:nvSpPr>
        <p:spPr>
          <a:xfrm>
            <a:off x="1726603" y="5284767"/>
            <a:ext cx="236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Price = ₹96,999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F81CA-1A8F-53F5-F2BA-5C8A215A63B9}"/>
              </a:ext>
            </a:extLst>
          </p:cNvPr>
          <p:cNvSpPr txBox="1"/>
          <p:nvPr/>
        </p:nvSpPr>
        <p:spPr>
          <a:xfrm>
            <a:off x="373626" y="6166059"/>
            <a:ext cx="5722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5"/>
              </a:rPr>
              <a:t>https://store.creality.com/products/otter-lite-3d-scanner?spm=..page_11974337.products_display_1.1&amp;spm_prev=..index.header_1.1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4209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8159-4BF5-4BC1-2DA8-E32EAE1B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812B-1C0A-6871-2D72-300DFAE5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CR-Scan Ferret SE 3D Scanner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6C65D5-7C0E-7E3C-A3D4-02AFFB86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95" y="2187894"/>
            <a:ext cx="3132091" cy="3109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25F988-D1DB-10F6-F05A-D7ACF9836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95" y="2187894"/>
            <a:ext cx="7475593" cy="3109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539C00-09E2-B76D-3AC4-F3F12557C351}"/>
              </a:ext>
            </a:extLst>
          </p:cNvPr>
          <p:cNvSpPr txBox="1"/>
          <p:nvPr/>
        </p:nvSpPr>
        <p:spPr>
          <a:xfrm>
            <a:off x="1295400" y="5383160"/>
            <a:ext cx="192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Price = ₹ 31,999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F4B0-D209-01B1-F95F-C9E6B656F715}"/>
              </a:ext>
            </a:extLst>
          </p:cNvPr>
          <p:cNvSpPr txBox="1"/>
          <p:nvPr/>
        </p:nvSpPr>
        <p:spPr>
          <a:xfrm>
            <a:off x="1152832" y="6206961"/>
            <a:ext cx="974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4"/>
              </a:rPr>
              <a:t>https://store.creality.com/products/cr-scan-ferret-se-3d-scanner?offcial-website-list-pro=&amp;</a:t>
            </a:r>
            <a:r>
              <a:rPr lang="en-IN" sz="1400" dirty="0" err="1">
                <a:hlinkClick r:id="rId4"/>
              </a:rPr>
              <a:t>spm</a:t>
            </a:r>
            <a:r>
              <a:rPr lang="en-IN" sz="1400" dirty="0">
                <a:hlinkClick r:id="rId4"/>
              </a:rPr>
              <a:t>=..page_11974337.products_display_1.1&amp;spm_prev=..index.header_1.1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0549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1C24-DB7C-771F-41B6-73D55465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CR-Scan Lizard 3D Scanner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F921E-C5C0-120D-5580-898FB845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53226"/>
            <a:ext cx="3006247" cy="3085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FB08A-A9A1-94A7-BF80-477CAF49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131"/>
          <a:stretch>
            <a:fillRect/>
          </a:stretch>
        </p:blipFill>
        <p:spPr>
          <a:xfrm>
            <a:off x="4667130" y="2253226"/>
            <a:ext cx="6737467" cy="3085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F4FDA-EA52-2DDA-0504-70291BE0315A}"/>
              </a:ext>
            </a:extLst>
          </p:cNvPr>
          <p:cNvSpPr txBox="1"/>
          <p:nvPr/>
        </p:nvSpPr>
        <p:spPr>
          <a:xfrm>
            <a:off x="1745225" y="5456340"/>
            <a:ext cx="187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Price = ₹ 59,999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D5408-3C22-868A-C6D2-CEE614721403}"/>
              </a:ext>
            </a:extLst>
          </p:cNvPr>
          <p:cNvSpPr txBox="1"/>
          <p:nvPr/>
        </p:nvSpPr>
        <p:spPr>
          <a:xfrm>
            <a:off x="1745225" y="6227058"/>
            <a:ext cx="8952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4"/>
              </a:rPr>
              <a:t>https://www.creality.com/products/creality-cr-scan-lizard-3d-scanner?spm=..page_11974337.products_display_1.1&amp;spm_prev=..index.header_1.1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5145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5503DE-2EED-B1E1-F07E-749488F78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894494"/>
              </p:ext>
            </p:extLst>
          </p:nvPr>
        </p:nvGraphicFramePr>
        <p:xfrm>
          <a:off x="1837509" y="304801"/>
          <a:ext cx="8560524" cy="6125239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222932">
                  <a:extLst>
                    <a:ext uri="{9D8B030D-6E8A-4147-A177-3AD203B41FA5}">
                      <a16:colId xmlns:a16="http://schemas.microsoft.com/office/drawing/2014/main" val="4023568790"/>
                    </a:ext>
                  </a:extLst>
                </a:gridCol>
                <a:gridCol w="1222932">
                  <a:extLst>
                    <a:ext uri="{9D8B030D-6E8A-4147-A177-3AD203B41FA5}">
                      <a16:colId xmlns:a16="http://schemas.microsoft.com/office/drawing/2014/main" val="3042423620"/>
                    </a:ext>
                  </a:extLst>
                </a:gridCol>
                <a:gridCol w="1222932">
                  <a:extLst>
                    <a:ext uri="{9D8B030D-6E8A-4147-A177-3AD203B41FA5}">
                      <a16:colId xmlns:a16="http://schemas.microsoft.com/office/drawing/2014/main" val="1646096318"/>
                    </a:ext>
                  </a:extLst>
                </a:gridCol>
                <a:gridCol w="1222932">
                  <a:extLst>
                    <a:ext uri="{9D8B030D-6E8A-4147-A177-3AD203B41FA5}">
                      <a16:colId xmlns:a16="http://schemas.microsoft.com/office/drawing/2014/main" val="784625822"/>
                    </a:ext>
                  </a:extLst>
                </a:gridCol>
                <a:gridCol w="1222932">
                  <a:extLst>
                    <a:ext uri="{9D8B030D-6E8A-4147-A177-3AD203B41FA5}">
                      <a16:colId xmlns:a16="http://schemas.microsoft.com/office/drawing/2014/main" val="3996003556"/>
                    </a:ext>
                  </a:extLst>
                </a:gridCol>
                <a:gridCol w="1222932">
                  <a:extLst>
                    <a:ext uri="{9D8B030D-6E8A-4147-A177-3AD203B41FA5}">
                      <a16:colId xmlns:a16="http://schemas.microsoft.com/office/drawing/2014/main" val="414946398"/>
                    </a:ext>
                  </a:extLst>
                </a:gridCol>
                <a:gridCol w="1222932">
                  <a:extLst>
                    <a:ext uri="{9D8B030D-6E8A-4147-A177-3AD203B41FA5}">
                      <a16:colId xmlns:a16="http://schemas.microsoft.com/office/drawing/2014/main" val="2005466478"/>
                    </a:ext>
                  </a:extLst>
                </a:gridCol>
              </a:tblGrid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Feature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Raptor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Raptor Pro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 dirty="0">
                          <a:effectLst/>
                        </a:rPr>
                        <a:t>RaptorX</a:t>
                      </a:r>
                      <a:endParaRPr lang="en-IN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Creality OtterLite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CR-Scan Ferret SE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CR-Scan Lizard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780876013"/>
                  </a:ext>
                </a:extLst>
              </a:tr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Scanning Mode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7 Blue Laser Lines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22/34 Blue Laser Lines (Cross)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NIR (Infrared Structured Light)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NIR (Infrared Structured Light)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NIR (Infrared Structured Light)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LED + NIR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155919712"/>
                  </a:ext>
                </a:extLst>
              </a:tr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Accuracy (up to)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0.02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0.02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0.05–0.075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0.05 mm @ 100mm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0.1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0.05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1811227634"/>
                  </a:ext>
                </a:extLst>
              </a:tr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Volumetric Accuracy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0.02 mm + 0.08 mm/m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0.02 mm + 0.06 mm/m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0.05–0.075 mm + 0.1 mm/m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3161422921"/>
                  </a:ext>
                </a:extLst>
              </a:tr>
              <a:tr h="5714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Scanning Rate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420,000 measurements/s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660,000–1,020,000 measurements/s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3,580,000 measurements/s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Up to 30 fps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Up to 30 fps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10 sps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3033679173"/>
                  </a:ext>
                </a:extLst>
              </a:tr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Single Capture Range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270×170 mm @300mm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Up to 452×348 mm @600mm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Up to 665×574 mm @1000mm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Up to 1460×1017 mm @1200mm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560×820 mm @700mm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200×100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3178870051"/>
                  </a:ext>
                </a:extLst>
              </a:tr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Working Distance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160–400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200–600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170–1000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120–1200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150–700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150–400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3796533637"/>
                  </a:ext>
                </a:extLst>
              </a:tr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Outdoor Scanning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&lt; 50,000 lux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&lt; 100,000 lux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&lt; 30,000 lux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Supported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Supported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Supported (in bright sunlight)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1149893872"/>
                  </a:ext>
                </a:extLst>
              </a:tr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Minimum Scan Volume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20×20×20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150×150×150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15×15×15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3041284887"/>
                  </a:ext>
                </a:extLst>
              </a:tr>
              <a:tr h="1932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Resolution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0.1–2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0.1–2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0.16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0.1–0.2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2454124628"/>
                  </a:ext>
                </a:extLst>
              </a:tr>
              <a:tr h="1932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Color Mapping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Yes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mentioned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Extended support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3178226359"/>
                  </a:ext>
                </a:extLst>
              </a:tr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Weight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mentioned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mentioned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mentioned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300g (scanner), 306g (bridge)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105g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370g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4008702915"/>
                  </a:ext>
                </a:extLst>
              </a:tr>
              <a:tr h="1932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Dimensions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173×39×56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120×30×26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155×84×46 mm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507087769"/>
                  </a:ext>
                </a:extLst>
              </a:tr>
              <a:tr h="1932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Wireless Support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Yes (Wi-Fi 6)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3102401196"/>
                  </a:ext>
                </a:extLst>
              </a:tr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OS Compatibility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Windows/macOS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Windows/macOS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Windows/macOS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Windows/macOS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Windows/macOS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Win 10 (64-bit) / macOS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1294694325"/>
                  </a:ext>
                </a:extLst>
              </a:tr>
              <a:tr h="1932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Output Formats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OBJ / STL / PLY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specified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OBJ / STL / PLY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3428469688"/>
                  </a:ext>
                </a:extLst>
              </a:tr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Tracking Mode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mentioned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mentioned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mentioned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Marker/geometry/texture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Not mentioned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Visual Tracking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414541328"/>
                  </a:ext>
                </a:extLst>
              </a:tr>
              <a:tr h="3823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Price Range (est.)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High-end (industrial use)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High-end (industrial use)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High-end (industrial use)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Mid-range consumer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>
                          <a:effectLst/>
                        </a:rPr>
                        <a:t>Entry-level</a:t>
                      </a:r>
                      <a:endParaRPr lang="en-IN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800" kern="100" dirty="0">
                          <a:effectLst/>
                        </a:rPr>
                        <a:t>Entry to mid-level</a:t>
                      </a:r>
                      <a:endParaRPr lang="en-IN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38" marR="6038" marT="6038" marB="6038" anchor="ctr"/>
                </a:tc>
                <a:extLst>
                  <a:ext uri="{0D108BD9-81ED-4DB2-BD59-A6C34878D82A}">
                    <a16:rowId xmlns:a16="http://schemas.microsoft.com/office/drawing/2014/main" val="2704586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9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10D3-98C9-9438-9E40-23A09586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[Creality 3D Scanners]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65D204-1D96-6B96-B79A-9256077EA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245869"/>
              </p:ext>
            </p:extLst>
          </p:nvPr>
        </p:nvGraphicFramePr>
        <p:xfrm>
          <a:off x="1295400" y="1918141"/>
          <a:ext cx="9601200" cy="1510859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67211918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93055332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5829092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89078039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8250713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172674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Scanner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Performance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Accuracy &amp; Features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Ease of Use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Cost-Effectiveness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Overall Rating (/10)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8412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Raptor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★★★★☆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4.6/5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4.5/5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High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8.1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19162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Raptor Pro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★★★★★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5.0/5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4.7/5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Medium-High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8.4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37322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RaptorX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★★★★☆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4.8/5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4.6/5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Moderate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8.0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68559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Creality OtterLite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★★★☆☆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3.8/5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4.3/5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Very High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7.0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9146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CR-Scan Ferret SE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★★★☆☆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3.5/5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4.2/5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Very High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6.8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93148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CR-Scan Lizard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★★★★☆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4.6/5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4.4/5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High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7.9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30953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BA191A-FF79-1B1A-36F5-75E59D1D92EF}"/>
              </a:ext>
            </a:extLst>
          </p:cNvPr>
          <p:cNvSpPr txBox="1"/>
          <p:nvPr/>
        </p:nvSpPr>
        <p:spPr>
          <a:xfrm>
            <a:off x="1138646" y="3700903"/>
            <a:ext cx="9601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Creality CR-Scan Lizard: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dirty="0"/>
              <a:t>Budget-friendly: Priced around ₹50,000–₹80,000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dirty="0"/>
              <a:t>Good accuracy (~0.05 mm), suitable for DIY, education, product design, and semi-pro use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dirty="0"/>
              <a:t>No markers required, easy to set up and operate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dirty="0"/>
              <a:t>Compatible with standard CAD and 3D printing software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dirty="0"/>
              <a:t>Lightweight, portable, and USB-powered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dirty="0"/>
              <a:t>AI-based texture and alignment support</a:t>
            </a:r>
          </a:p>
        </p:txBody>
      </p:sp>
    </p:spTree>
    <p:extLst>
      <p:ext uri="{BB962C8B-B14F-4D97-AF65-F5344CB8AC3E}">
        <p14:creationId xmlns:p14="http://schemas.microsoft.com/office/powerpoint/2010/main" val="173545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5AFA9-CAAA-D2B5-AFCA-ED6CF8385CD9}"/>
              </a:ext>
            </a:extLst>
          </p:cNvPr>
          <p:cNvSpPr txBox="1"/>
          <p:nvPr/>
        </p:nvSpPr>
        <p:spPr>
          <a:xfrm>
            <a:off x="4150499" y="2505670"/>
            <a:ext cx="4300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670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63B9-93BC-0F57-F49D-2787E55F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A3A2C-784C-8972-1C6C-7C1643895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3D-Scanners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065DE5-21CF-1C84-BA22-94907E7B67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9572" y="1906041"/>
            <a:ext cx="1000274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scanner sends out a beam of light (like a laser or structured light) or captures images (like in photogrammetry) of the object from multiple angles.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Surface Detection: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scanner detects how the light bounces off the object or how the pattern/image gets distorted on its surface. This helps it figure out the distance and position of each point on the object.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Point Cloud Creation: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these detected points are stored as a point cloud—a huge collection of XYZ coordinates that describe the surface geometry.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Mesh Generation: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point cloud is processed into a triangular mesh, which connects the dots to form the surface. This mesh is the actual 3D model.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Exporting the Model: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mesh is then saved in a standard 3D file format like STL, OBJ, or PLY. STL is the most common for 3D printing and editing.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Editing (Optional):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file can be opened in CAD or mesh-editing software like Blender, Meshmixer, or Fusion 360 to fix any holes, smooth the surface, or modify the design.</a:t>
            </a:r>
          </a:p>
        </p:txBody>
      </p:sp>
    </p:spTree>
    <p:extLst>
      <p:ext uri="{BB962C8B-B14F-4D97-AF65-F5344CB8AC3E}">
        <p14:creationId xmlns:p14="http://schemas.microsoft.com/office/powerpoint/2010/main" val="1788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9FA8C-8EAE-D37E-461D-1BC93D0A5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4C7A-6A3A-60C7-375C-DF1637F9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3D-Scanners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0B931-1AA8-87A9-2B15-D8CBC1273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</a:pPr>
            <a:r>
              <a:rPr lang="en-IN" dirty="0"/>
              <a:t>FreeScan UE Pro Series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</a:pPr>
            <a:r>
              <a:rPr lang="en-IN" dirty="0"/>
              <a:t>FreeScan UE Pro Series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</a:pPr>
            <a:r>
              <a:rPr lang="en-IN" dirty="0"/>
              <a:t>FreeScan Trio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</a:pPr>
            <a:r>
              <a:rPr lang="en-IN" dirty="0"/>
              <a:t>FreeScan Trak ProW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</a:pPr>
            <a:r>
              <a:rPr lang="en-IN" dirty="0"/>
              <a:t>FreeScan Trak Nova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</a:pPr>
            <a:r>
              <a:rPr lang="en-IN" dirty="0"/>
              <a:t>FreeScan Trak Pro2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</a:pPr>
            <a:r>
              <a:rPr lang="en-IN" dirty="0"/>
              <a:t>OptimScan Q12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</a:pPr>
            <a:r>
              <a:rPr lang="en-IN" dirty="0"/>
              <a:t>OptimScan 5M Plus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</a:pPr>
            <a:r>
              <a:rPr lang="en-IN" dirty="0"/>
              <a:t>EINSTAR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33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6D03-F0CD-7B66-4E36-2F8EA1472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1190-DA3D-CF3A-C13C-3E93882B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FreeScan UE Pro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B7499-3FA3-2FB3-44A9-D13104BE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EE449-E915-AF4D-D10C-5CFC8354E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530"/>
            <a:ext cx="3366215" cy="3958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AF6F2-C1C5-A9BE-E415-A65777ED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734" y="2125133"/>
            <a:ext cx="7687732" cy="35221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5965C-49D1-38B7-B6C5-6909A0CADB5E}"/>
              </a:ext>
            </a:extLst>
          </p:cNvPr>
          <p:cNvSpPr txBox="1"/>
          <p:nvPr/>
        </p:nvSpPr>
        <p:spPr>
          <a:xfrm>
            <a:off x="865696" y="5683586"/>
            <a:ext cx="250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= </a:t>
            </a:r>
            <a:r>
              <a:rPr lang="en-IN" dirty="0"/>
              <a:t>₹ 15,00,000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0514E-04DF-AA9D-AF6B-E51931DA2E99}"/>
              </a:ext>
            </a:extLst>
          </p:cNvPr>
          <p:cNvSpPr txBox="1"/>
          <p:nvPr/>
        </p:nvSpPr>
        <p:spPr>
          <a:xfrm>
            <a:off x="1995948" y="6270095"/>
            <a:ext cx="8790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Website :https://</a:t>
            </a:r>
            <a:r>
              <a:rPr lang="en-IN" sz="1400" dirty="0">
                <a:hlinkClick r:id="rId5"/>
              </a:rPr>
              <a:t>https://rev1tech.com/shop/3d-scanning/metrology-hardware/freescan-ue-pro/</a:t>
            </a:r>
            <a:r>
              <a:rPr lang="en-IN" sz="1400" dirty="0"/>
              <a:t>.com/shop/3d-scanning/metrology-hardware/freescan-ue-pro/</a:t>
            </a:r>
          </a:p>
        </p:txBody>
      </p:sp>
    </p:spTree>
    <p:extLst>
      <p:ext uri="{BB962C8B-B14F-4D97-AF65-F5344CB8AC3E}">
        <p14:creationId xmlns:p14="http://schemas.microsoft.com/office/powerpoint/2010/main" val="4335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1C88D-E4B9-0622-F16F-F02B2716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4259-F3C6-A2F7-975C-F7727450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FreeScan Trio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B1A94-4B8F-4B3A-0EFB-45B85A765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endParaRPr lang="en-IN" b="1" dirty="0"/>
          </a:p>
        </p:txBody>
      </p:sp>
      <p:pic>
        <p:nvPicPr>
          <p:cNvPr id="1026" name="Picture 2" descr="SHINING 3D Introduces New Advancements for the FreeScan Trio">
            <a:extLst>
              <a:ext uri="{FF2B5EF4-FFF2-40B4-BE49-F238E27FC236}">
                <a16:creationId xmlns:a16="http://schemas.microsoft.com/office/drawing/2014/main" id="{2D92394A-F332-4769-E367-8E645FCF0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71" y="2306507"/>
            <a:ext cx="3154362" cy="315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B07D-A532-597C-1D7E-674495432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99" y="1976177"/>
            <a:ext cx="7577667" cy="3815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774E7-3E53-DC0A-02B9-B9245B12BA72}"/>
              </a:ext>
            </a:extLst>
          </p:cNvPr>
          <p:cNvSpPr txBox="1"/>
          <p:nvPr/>
        </p:nvSpPr>
        <p:spPr>
          <a:xfrm>
            <a:off x="1132151" y="5528139"/>
            <a:ext cx="21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= 30,10,000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B6E46-2165-1672-F446-FC9D51B16CE8}"/>
              </a:ext>
            </a:extLst>
          </p:cNvPr>
          <p:cNvSpPr txBox="1"/>
          <p:nvPr/>
        </p:nvSpPr>
        <p:spPr>
          <a:xfrm>
            <a:off x="2625212" y="6381135"/>
            <a:ext cx="665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5"/>
              </a:rPr>
              <a:t> https://rev1tech.com/shop/3d-scanning/metrology-hardware/freescan-trio/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2448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E3C68-2EC5-B7A6-874F-7DF52B4D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3ACC-42C4-842A-EF75-D3705C60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FreeSacn Trak ProW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CBE0-5361-7434-EC63-E1DC003E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4B3FE-1CFA-1FF8-DC96-82F9A56A0F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78" t="18567" r="3908" b="21335"/>
          <a:stretch>
            <a:fillRect/>
          </a:stretch>
        </p:blipFill>
        <p:spPr>
          <a:xfrm>
            <a:off x="533399" y="2324100"/>
            <a:ext cx="3759201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B96B1-AA41-8E08-95F4-F0225B1F3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338" y="2128684"/>
            <a:ext cx="7205134" cy="3809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C0020-634C-1568-EC43-8D008C796AB4}"/>
              </a:ext>
            </a:extLst>
          </p:cNvPr>
          <p:cNvSpPr txBox="1"/>
          <p:nvPr/>
        </p:nvSpPr>
        <p:spPr>
          <a:xfrm>
            <a:off x="1330769" y="5158085"/>
            <a:ext cx="205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= 4,80,000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D32F3-A19D-61D2-CD8B-F90350569C11}"/>
              </a:ext>
            </a:extLst>
          </p:cNvPr>
          <p:cNvSpPr txBox="1"/>
          <p:nvPr/>
        </p:nvSpPr>
        <p:spPr>
          <a:xfrm>
            <a:off x="1452716" y="6281582"/>
            <a:ext cx="9286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Website : https://</a:t>
            </a:r>
            <a:r>
              <a:rPr lang="en-IN" sz="1400" dirty="0">
                <a:hlinkClick r:id="rId5"/>
              </a:rPr>
              <a:t>https://rev1tech.com/shop/3d-scanning/metrology-hardware/freescan-trak-prow/</a:t>
            </a:r>
            <a:r>
              <a:rPr lang="en-IN" sz="1400" dirty="0"/>
              <a:t>.com/shop/3d-scanning/metrology-hardware/freescan-trak-prow/</a:t>
            </a:r>
          </a:p>
        </p:txBody>
      </p:sp>
    </p:spTree>
    <p:extLst>
      <p:ext uri="{BB962C8B-B14F-4D97-AF65-F5344CB8AC3E}">
        <p14:creationId xmlns:p14="http://schemas.microsoft.com/office/powerpoint/2010/main" val="235746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DC200-8BFD-4322-75D1-3D5538DE3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D57E4-D9E2-BB3F-BA01-0ABA1D29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FreeSacn Trak 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AFE80-765C-F7A2-ED3A-1CDCE7BE9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endParaRPr lang="en-IN" b="1" dirty="0"/>
          </a:p>
        </p:txBody>
      </p:sp>
      <p:pic>
        <p:nvPicPr>
          <p:cNvPr id="3074" name="Picture 2" descr="Shining3D FreeScan Trak Nova - Wireless, Multifunctional Dynamic Tracking  and Scanning System | 3D-Drucker-Experte">
            <a:extLst>
              <a:ext uri="{FF2B5EF4-FFF2-40B4-BE49-F238E27FC236}">
                <a16:creationId xmlns:a16="http://schemas.microsoft.com/office/drawing/2014/main" id="{1654FE1B-811B-7958-9DB9-DB7C9CC88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0" b="18275"/>
          <a:stretch>
            <a:fillRect/>
          </a:stretch>
        </p:blipFill>
        <p:spPr bwMode="auto">
          <a:xfrm>
            <a:off x="846667" y="2455333"/>
            <a:ext cx="3403600" cy="286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E4DA4-338F-3801-4DF1-4C3B01307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42" y="1646239"/>
            <a:ext cx="6805091" cy="4144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BB147-55E9-A1D5-761E-05030122A23E}"/>
              </a:ext>
            </a:extLst>
          </p:cNvPr>
          <p:cNvSpPr txBox="1"/>
          <p:nvPr/>
        </p:nvSpPr>
        <p:spPr>
          <a:xfrm>
            <a:off x="1295400" y="5474268"/>
            <a:ext cx="285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= $1000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C2384-E556-48D5-B668-21E00DD5AA2C}"/>
              </a:ext>
            </a:extLst>
          </p:cNvPr>
          <p:cNvSpPr txBox="1"/>
          <p:nvPr/>
        </p:nvSpPr>
        <p:spPr>
          <a:xfrm>
            <a:off x="2548467" y="6126162"/>
            <a:ext cx="706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5"/>
              </a:rPr>
              <a:t>https://rev1tech.com/shop/3d-scanning/metrology-hardware/freescan-trak-nova/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023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D34D4-E314-83AE-9B98-73DED6A33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CDD0-537E-9DE4-C7CF-E2228F8C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FreeSacn Trak Pro2</a:t>
            </a:r>
          </a:p>
        </p:txBody>
      </p:sp>
      <p:pic>
        <p:nvPicPr>
          <p:cNvPr id="4100" name="Picture 4" descr="FreeScan Trak Pro2">
            <a:extLst>
              <a:ext uri="{FF2B5EF4-FFF2-40B4-BE49-F238E27FC236}">
                <a16:creationId xmlns:a16="http://schemas.microsoft.com/office/drawing/2014/main" id="{3696E8C1-AA14-3145-151B-B3D46A4869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8" b="25555"/>
          <a:stretch>
            <a:fillRect/>
          </a:stretch>
        </p:blipFill>
        <p:spPr bwMode="auto">
          <a:xfrm>
            <a:off x="499533" y="2351616"/>
            <a:ext cx="4091330" cy="21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148EA-6F72-A76F-6DFF-765EA8D01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458" y="1790170"/>
            <a:ext cx="7128942" cy="4051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C68990-2F62-917A-190D-EA4DD0AEC0C2}"/>
              </a:ext>
            </a:extLst>
          </p:cNvPr>
          <p:cNvSpPr txBox="1"/>
          <p:nvPr/>
        </p:nvSpPr>
        <p:spPr>
          <a:xfrm>
            <a:off x="1168681" y="4989525"/>
            <a:ext cx="215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= $92,500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9AD38-4B6D-60B7-2A57-16DF685A183C}"/>
              </a:ext>
            </a:extLst>
          </p:cNvPr>
          <p:cNvSpPr txBox="1"/>
          <p:nvPr/>
        </p:nvSpPr>
        <p:spPr>
          <a:xfrm>
            <a:off x="2545198" y="6393489"/>
            <a:ext cx="7374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5"/>
              </a:rPr>
              <a:t>https://rev1tech.com/shop/3d-scanning/metrology-hardware/freescan-trak-pro2/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284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369</TotalTime>
  <Words>2075</Words>
  <Application>Microsoft Office PowerPoint</Application>
  <PresentationFormat>Widescreen</PresentationFormat>
  <Paragraphs>485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</vt:lpstr>
      <vt:lpstr>Wingdings</vt:lpstr>
      <vt:lpstr>Diamond Grid 16x9</vt:lpstr>
      <vt:lpstr>3D-SCANNERS</vt:lpstr>
      <vt:lpstr>Introduction</vt:lpstr>
      <vt:lpstr>Working of 3D-Scanners</vt:lpstr>
      <vt:lpstr>Types of 3D-Scanners</vt:lpstr>
      <vt:lpstr>FreeScan UE Pro Series</vt:lpstr>
      <vt:lpstr>FreeScan Trio</vt:lpstr>
      <vt:lpstr>FreeSacn Trak ProW</vt:lpstr>
      <vt:lpstr>FreeSacn Trak Nova</vt:lpstr>
      <vt:lpstr>FreeSacn Trak Pro2</vt:lpstr>
      <vt:lpstr>OptimScan Q12</vt:lpstr>
      <vt:lpstr>OptimScan 5M Plus</vt:lpstr>
      <vt:lpstr>EINSTAR</vt:lpstr>
      <vt:lpstr>PowerPoint Presentation</vt:lpstr>
      <vt:lpstr>Comparison of 3D Scanning Technologies </vt:lpstr>
      <vt:lpstr>Technical Comparison Table </vt:lpstr>
      <vt:lpstr>Conclusion </vt:lpstr>
      <vt:lpstr>Creality 3D Scanners</vt:lpstr>
      <vt:lpstr>Raptor &amp; Raptor Pro</vt:lpstr>
      <vt:lpstr>RaptorX</vt:lpstr>
      <vt:lpstr>Creality Otter Lite</vt:lpstr>
      <vt:lpstr>CR-Scan Ferret SE 3D Scanner</vt:lpstr>
      <vt:lpstr>CR-Scan Lizard 3D Scanner</vt:lpstr>
      <vt:lpstr>PowerPoint Presentation</vt:lpstr>
      <vt:lpstr>Conclusion [Creality 3D Scanners]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Rushikesh More</dc:creator>
  <cp:lastModifiedBy>Rushabh shaha</cp:lastModifiedBy>
  <cp:revision>13</cp:revision>
  <dcterms:created xsi:type="dcterms:W3CDTF">2025-06-11T05:59:16Z</dcterms:created>
  <dcterms:modified xsi:type="dcterms:W3CDTF">2025-06-14T11:45:46Z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